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FD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918" y="21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260718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2286540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302776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2826101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1188186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2703747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383206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393658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103002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1953123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E7FDCE-120D-4E7C-9CCB-3AB2B79F9F19}" type="datetimeFigureOut">
              <a:rPr lang="en-US" smtClean="0"/>
              <a:t>5/19/2011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9D15BC5-3AE7-4CC7-A8FD-443890D7CA14}" type="slidenum">
              <a:rPr lang="en-US" smtClean="0"/>
              <a:t>‹#›</a:t>
            </a:fld>
            <a:endParaRPr lang="en-US" dirty="0"/>
          </a:p>
        </p:txBody>
      </p:sp>
    </p:spTree>
    <p:extLst>
      <p:ext uri="{BB962C8B-B14F-4D97-AF65-F5344CB8AC3E}">
        <p14:creationId xmlns:p14="http://schemas.microsoft.com/office/powerpoint/2010/main" val="2711711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a14:imgLayer r:embed="rId14">
                    <a14:imgEffect>
                      <a14:brightnessContrast bright="-40000" contrast="40000"/>
                    </a14:imgEffect>
                  </a14:imgLayer>
                </a14:imgProps>
              </a:ext>
            </a:extLst>
          </a:blip>
          <a:srcRect/>
          <a:stretch>
            <a:fillRect l="-10000" r="-1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E7FDCE-120D-4E7C-9CCB-3AB2B79F9F19}" type="datetimeFigureOut">
              <a:rPr lang="en-US" smtClean="0"/>
              <a:t>5/19/2011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D15BC5-3AE7-4CC7-A8FD-443890D7CA14}" type="slidenum">
              <a:rPr lang="en-US" smtClean="0"/>
              <a:t>‹#›</a:t>
            </a:fld>
            <a:endParaRPr lang="en-US" dirty="0"/>
          </a:p>
        </p:txBody>
      </p:sp>
    </p:spTree>
    <p:extLst>
      <p:ext uri="{BB962C8B-B14F-4D97-AF65-F5344CB8AC3E}">
        <p14:creationId xmlns:p14="http://schemas.microsoft.com/office/powerpoint/2010/main" val="1655068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hyperlink" Target="http://www.cvprofs.co.za/"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hlinkClick r:id="rId2"/>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4419600" cy="1100166"/>
          </a:xfrm>
          <a:prstGeom prst="rect">
            <a:avLst/>
          </a:prstGeom>
          <a:noFill/>
          <a:ln>
            <a:noFill/>
          </a:ln>
          <a:effectLst>
            <a:reflection blurRad="6350" stA="50000" endA="300" endPos="55500" dist="101600" dir="5400000" sy="-100000" algn="bl" rotWithShape="0"/>
          </a:effectLst>
        </p:spPr>
      </p:pic>
      <p:sp>
        <p:nvSpPr>
          <p:cNvPr id="19" name="TextBox 18"/>
          <p:cNvSpPr txBox="1"/>
          <p:nvPr/>
        </p:nvSpPr>
        <p:spPr>
          <a:xfrm>
            <a:off x="0" y="4508718"/>
            <a:ext cx="8763000" cy="1815882"/>
          </a:xfrm>
          <a:prstGeom prst="rect">
            <a:avLst/>
          </a:prstGeom>
          <a:noFill/>
        </p:spPr>
        <p:txBody>
          <a:bodyPr wrap="square" rtlCol="0">
            <a:spAutoFit/>
          </a:bodyPr>
          <a:lstStyle/>
          <a:p>
            <a:pPr algn="just" defTabSz="457200"/>
            <a:r>
              <a:rPr lang="en-US" sz="1600" dirty="0" smtClean="0">
                <a:solidFill>
                  <a:schemeClr val="bg1"/>
                </a:solidFill>
              </a:rPr>
              <a:t>-	</a:t>
            </a:r>
            <a:r>
              <a:rPr lang="en-US" sz="1600" dirty="0" smtClean="0">
                <a:solidFill>
                  <a:schemeClr val="bg1"/>
                </a:solidFill>
              </a:rPr>
              <a:t>To </a:t>
            </a:r>
            <a:r>
              <a:rPr lang="en-US" sz="1600" dirty="0" smtClean="0">
                <a:solidFill>
                  <a:schemeClr val="bg1"/>
                </a:solidFill>
              </a:rPr>
              <a:t>ensure that human resource and estimating departments are not burdened with additional  	responsibility, CV Profs handles the procedure from start to finish directly with the relevant staff 	member. </a:t>
            </a:r>
            <a:r>
              <a:rPr lang="en-US" sz="1600" dirty="0">
                <a:solidFill>
                  <a:schemeClr val="bg1"/>
                </a:solidFill>
              </a:rPr>
              <a:t>Weekly work in progress reports are submitted to ensure tender submission priorities </a:t>
            </a:r>
            <a:r>
              <a:rPr lang="en-US" sz="1600" dirty="0" smtClean="0">
                <a:solidFill>
                  <a:schemeClr val="bg1"/>
                </a:solidFill>
              </a:rPr>
              <a:t>	are met</a:t>
            </a:r>
            <a:r>
              <a:rPr lang="en-US" sz="1600" dirty="0">
                <a:solidFill>
                  <a:schemeClr val="bg1"/>
                </a:solidFill>
              </a:rPr>
              <a:t>. </a:t>
            </a:r>
            <a:r>
              <a:rPr lang="en-US" sz="1600" dirty="0" smtClean="0">
                <a:solidFill>
                  <a:schemeClr val="bg1"/>
                </a:solidFill>
              </a:rPr>
              <a:t>After final approval and submission the completed Professional CV is  stored on our 	database. When changes are required in the future to accommodate varying criteria, the 	relevant division simply has to e-mail the information and we will update and re-submit the 	professional </a:t>
            </a:r>
            <a:r>
              <a:rPr lang="en-US" sz="1600" dirty="0" smtClean="0">
                <a:solidFill>
                  <a:schemeClr val="bg1"/>
                </a:solidFill>
              </a:rPr>
              <a:t>CV. This also </a:t>
            </a:r>
            <a:r>
              <a:rPr lang="en-US" sz="1600" dirty="0" smtClean="0">
                <a:solidFill>
                  <a:schemeClr val="bg1"/>
                </a:solidFill>
              </a:rPr>
              <a:t>ensures that we always have the latest information on our database.</a:t>
            </a:r>
            <a:endParaRPr lang="en-US" sz="1600" dirty="0">
              <a:solidFill>
                <a:schemeClr val="bg1"/>
              </a:solidFill>
            </a:endParaRPr>
          </a:p>
        </p:txBody>
      </p:sp>
      <p:sp>
        <p:nvSpPr>
          <p:cNvPr id="4" name="TextBox 3">
            <a:hlinkClick r:id="rId2"/>
          </p:cNvPr>
          <p:cNvSpPr txBox="1"/>
          <p:nvPr/>
        </p:nvSpPr>
        <p:spPr>
          <a:xfrm>
            <a:off x="4735112" y="112693"/>
            <a:ext cx="4114800" cy="954107"/>
          </a:xfrm>
          <a:prstGeom prst="rect">
            <a:avLst/>
          </a:prstGeom>
          <a:effectLst>
            <a:glow rad="228600">
              <a:schemeClr val="accent4">
                <a:satMod val="175000"/>
                <a:alpha val="40000"/>
              </a:schemeClr>
            </a:glow>
            <a:outerShdw blurRad="76200" dist="12700" dir="2700000" sy="-23000" kx="-800400" algn="bl" rotWithShape="0">
              <a:prstClr val="black">
                <a:alpha val="20000"/>
              </a:prstClr>
            </a:outerShdw>
          </a:effectLst>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2800" b="1" cap="small" dirty="0">
                <a:solidFill>
                  <a:schemeClr val="accent1">
                    <a:lumMod val="20000"/>
                    <a:lumOff val="80000"/>
                  </a:schemeClr>
                </a:solidFill>
              </a:rPr>
              <a:t>Tender Submission </a:t>
            </a:r>
          </a:p>
          <a:p>
            <a:pPr algn="ctr"/>
            <a:r>
              <a:rPr lang="en-US" sz="2800" b="1" cap="small" dirty="0">
                <a:solidFill>
                  <a:schemeClr val="accent1">
                    <a:lumMod val="20000"/>
                    <a:lumOff val="80000"/>
                  </a:schemeClr>
                </a:solidFill>
              </a:rPr>
              <a:t>C. V. Writing Services </a:t>
            </a:r>
            <a:endParaRPr lang="en-US" sz="2800" b="1" cap="small" dirty="0">
              <a:solidFill>
                <a:schemeClr val="accent1">
                  <a:lumMod val="20000"/>
                  <a:lumOff val="80000"/>
                </a:schemeClr>
              </a:solidFill>
            </a:endParaRPr>
          </a:p>
        </p:txBody>
      </p:sp>
      <p:sp>
        <p:nvSpPr>
          <p:cNvPr id="7" name="TextBox 6"/>
          <p:cNvSpPr txBox="1"/>
          <p:nvPr/>
        </p:nvSpPr>
        <p:spPr>
          <a:xfrm>
            <a:off x="1" y="2451557"/>
            <a:ext cx="8991599" cy="584775"/>
          </a:xfrm>
          <a:prstGeom prst="rect">
            <a:avLst/>
          </a:prstGeom>
          <a:noFill/>
        </p:spPr>
        <p:txBody>
          <a:bodyPr wrap="square" rtlCol="0">
            <a:spAutoFit/>
          </a:bodyPr>
          <a:lstStyle/>
          <a:p>
            <a:pPr algn="just" defTabSz="457200"/>
            <a:r>
              <a:rPr lang="en-US" sz="1600" dirty="0" smtClean="0">
                <a:solidFill>
                  <a:schemeClr val="bg1"/>
                </a:solidFill>
              </a:rPr>
              <a:t>-	Staff representation via a Professional CV accurately showcases </a:t>
            </a:r>
            <a:r>
              <a:rPr lang="en-US" sz="1600" b="1" dirty="0" smtClean="0">
                <a:solidFill>
                  <a:schemeClr val="bg1"/>
                </a:solidFill>
              </a:rPr>
              <a:t>relevant </a:t>
            </a:r>
            <a:r>
              <a:rPr lang="en-US" sz="1600" b="1" dirty="0" smtClean="0">
                <a:solidFill>
                  <a:schemeClr val="bg1"/>
                </a:solidFill>
              </a:rPr>
              <a:t>qualifications / 	experience</a:t>
            </a:r>
            <a:r>
              <a:rPr lang="en-US" sz="1600" dirty="0" smtClean="0">
                <a:solidFill>
                  <a:schemeClr val="bg1"/>
                </a:solidFill>
              </a:rPr>
              <a:t> </a:t>
            </a:r>
            <a:r>
              <a:rPr lang="en-US" sz="1600" dirty="0" smtClean="0">
                <a:solidFill>
                  <a:schemeClr val="bg1"/>
                </a:solidFill>
              </a:rPr>
              <a:t>           	which </a:t>
            </a:r>
            <a:r>
              <a:rPr lang="en-US" sz="1600" dirty="0" smtClean="0">
                <a:solidFill>
                  <a:schemeClr val="bg1"/>
                </a:solidFill>
              </a:rPr>
              <a:t>will be allocated to fulfill contract requirements.</a:t>
            </a:r>
            <a:endParaRPr lang="en-US" sz="1600" dirty="0">
              <a:solidFill>
                <a:schemeClr val="bg1"/>
              </a:solidFill>
            </a:endParaRPr>
          </a:p>
        </p:txBody>
      </p:sp>
      <p:sp>
        <p:nvSpPr>
          <p:cNvPr id="5" name="TextBox 4"/>
          <p:cNvSpPr txBox="1"/>
          <p:nvPr/>
        </p:nvSpPr>
        <p:spPr>
          <a:xfrm>
            <a:off x="0" y="1740932"/>
            <a:ext cx="8849912" cy="338554"/>
          </a:xfrm>
          <a:prstGeom prst="rect">
            <a:avLst/>
          </a:prstGeom>
          <a:noFill/>
        </p:spPr>
        <p:txBody>
          <a:bodyPr wrap="square" rtlCol="0">
            <a:spAutoFit/>
          </a:bodyPr>
          <a:lstStyle/>
          <a:p>
            <a:pPr algn="just" defTabSz="457200"/>
            <a:r>
              <a:rPr lang="en-US" sz="1600" dirty="0" smtClean="0">
                <a:solidFill>
                  <a:schemeClr val="bg1"/>
                </a:solidFill>
              </a:rPr>
              <a:t>-	Equip estimating departments with Professional CV’s for </a:t>
            </a:r>
            <a:r>
              <a:rPr lang="en-US" sz="1600" i="1" dirty="0" smtClean="0">
                <a:solidFill>
                  <a:schemeClr val="bg1"/>
                </a:solidFill>
              </a:rPr>
              <a:t>tender submissions. </a:t>
            </a:r>
            <a:endParaRPr lang="en-US" sz="1600" dirty="0">
              <a:solidFill>
                <a:schemeClr val="bg1"/>
              </a:solidFill>
            </a:endParaRPr>
          </a:p>
        </p:txBody>
      </p:sp>
      <p:sp>
        <p:nvSpPr>
          <p:cNvPr id="18" name="TextBox 17"/>
          <p:cNvSpPr txBox="1"/>
          <p:nvPr/>
        </p:nvSpPr>
        <p:spPr>
          <a:xfrm>
            <a:off x="0" y="3428999"/>
            <a:ext cx="8915400" cy="838201"/>
          </a:xfrm>
          <a:prstGeom prst="rect">
            <a:avLst/>
          </a:prstGeom>
          <a:noFill/>
        </p:spPr>
        <p:txBody>
          <a:bodyPr wrap="square" rtlCol="0">
            <a:spAutoFit/>
          </a:bodyPr>
          <a:lstStyle/>
          <a:p>
            <a:pPr algn="just" defTabSz="457200"/>
            <a:r>
              <a:rPr lang="en-US" sz="1600" dirty="0" smtClean="0">
                <a:solidFill>
                  <a:schemeClr val="bg1"/>
                </a:solidFill>
              </a:rPr>
              <a:t>-	The intense scrutiny of CV’s has become standard practice in the process of awarding tenders. 	Contractors that provide  superior quality documentation in their </a:t>
            </a:r>
            <a:r>
              <a:rPr lang="en-US" sz="1600" i="1" dirty="0" smtClean="0">
                <a:solidFill>
                  <a:schemeClr val="bg1"/>
                </a:solidFill>
              </a:rPr>
              <a:t>tender submissions</a:t>
            </a:r>
            <a:r>
              <a:rPr lang="en-US" sz="1600" dirty="0" smtClean="0">
                <a:solidFill>
                  <a:schemeClr val="bg1"/>
                </a:solidFill>
              </a:rPr>
              <a:t> have that 	</a:t>
            </a:r>
            <a:r>
              <a:rPr lang="en-US" sz="1600" b="1" dirty="0" smtClean="0">
                <a:solidFill>
                  <a:schemeClr val="bg1"/>
                </a:solidFill>
              </a:rPr>
              <a:t>distinctive edge</a:t>
            </a:r>
            <a:r>
              <a:rPr lang="en-US" sz="1600" dirty="0" smtClean="0">
                <a:solidFill>
                  <a:schemeClr val="bg1"/>
                </a:solidFill>
              </a:rPr>
              <a:t>.</a:t>
            </a:r>
            <a:endParaRPr lang="en-US" sz="1600" dirty="0">
              <a:solidFill>
                <a:schemeClr val="bg1"/>
              </a:solidFill>
            </a:endParaRPr>
          </a:p>
        </p:txBody>
      </p:sp>
      <p:sp>
        <p:nvSpPr>
          <p:cNvPr id="3" name="TextBox 2"/>
          <p:cNvSpPr txBox="1"/>
          <p:nvPr/>
        </p:nvSpPr>
        <p:spPr>
          <a:xfrm>
            <a:off x="3810000" y="1428690"/>
            <a:ext cx="1600199" cy="400110"/>
          </a:xfrm>
          <a:prstGeom prst="rect">
            <a:avLst/>
          </a:prstGeom>
          <a:noFill/>
        </p:spPr>
        <p:txBody>
          <a:bodyPr wrap="square" rtlCol="0">
            <a:spAutoFit/>
          </a:bodyPr>
          <a:lstStyle/>
          <a:p>
            <a:pPr algn="ctr"/>
            <a:r>
              <a:rPr lang="en-US" sz="2000" b="1" cap="small" dirty="0" smtClean="0">
                <a:solidFill>
                  <a:schemeClr val="accent1">
                    <a:lumMod val="20000"/>
                    <a:lumOff val="80000"/>
                  </a:schemeClr>
                </a:solidFill>
              </a:rPr>
              <a:t>What We Do:</a:t>
            </a:r>
            <a:endParaRPr lang="en-US" sz="2000" b="1" cap="small" dirty="0">
              <a:solidFill>
                <a:schemeClr val="accent1">
                  <a:lumMod val="20000"/>
                  <a:lumOff val="80000"/>
                </a:schemeClr>
              </a:solidFill>
            </a:endParaRPr>
          </a:p>
        </p:txBody>
      </p:sp>
      <p:sp>
        <p:nvSpPr>
          <p:cNvPr id="12" name="TextBox 11"/>
          <p:cNvSpPr txBox="1"/>
          <p:nvPr/>
        </p:nvSpPr>
        <p:spPr>
          <a:xfrm>
            <a:off x="3048000" y="2151321"/>
            <a:ext cx="3124200" cy="400110"/>
          </a:xfrm>
          <a:prstGeom prst="rect">
            <a:avLst/>
          </a:prstGeom>
          <a:noFill/>
        </p:spPr>
        <p:txBody>
          <a:bodyPr wrap="square" rtlCol="0">
            <a:spAutoFit/>
          </a:bodyPr>
          <a:lstStyle/>
          <a:p>
            <a:pPr algn="ctr"/>
            <a:r>
              <a:rPr lang="en-US" sz="2000" b="1" cap="small" dirty="0">
                <a:solidFill>
                  <a:schemeClr val="accent1">
                    <a:lumMod val="20000"/>
                    <a:lumOff val="80000"/>
                  </a:schemeClr>
                </a:solidFill>
              </a:rPr>
              <a:t>The Benefit:</a:t>
            </a:r>
          </a:p>
        </p:txBody>
      </p:sp>
      <p:sp>
        <p:nvSpPr>
          <p:cNvPr id="15" name="TextBox 14"/>
          <p:cNvSpPr txBox="1"/>
          <p:nvPr/>
        </p:nvSpPr>
        <p:spPr>
          <a:xfrm>
            <a:off x="2811062" y="3122428"/>
            <a:ext cx="3848100" cy="400110"/>
          </a:xfrm>
          <a:prstGeom prst="rect">
            <a:avLst/>
          </a:prstGeom>
          <a:noFill/>
        </p:spPr>
        <p:txBody>
          <a:bodyPr wrap="square" rtlCol="0">
            <a:spAutoFit/>
          </a:bodyPr>
          <a:lstStyle/>
          <a:p>
            <a:pPr algn="ctr"/>
            <a:r>
              <a:rPr lang="en-US" sz="2000" b="1" cap="small" dirty="0">
                <a:solidFill>
                  <a:schemeClr val="accent1">
                    <a:lumMod val="20000"/>
                    <a:lumOff val="80000"/>
                  </a:schemeClr>
                </a:solidFill>
              </a:rPr>
              <a:t>Client / Industry Award Criteria :</a:t>
            </a:r>
          </a:p>
        </p:txBody>
      </p:sp>
      <p:sp>
        <p:nvSpPr>
          <p:cNvPr id="16" name="TextBox 15"/>
          <p:cNvSpPr txBox="1"/>
          <p:nvPr/>
        </p:nvSpPr>
        <p:spPr>
          <a:xfrm>
            <a:off x="3695699" y="4171890"/>
            <a:ext cx="1828800" cy="400110"/>
          </a:xfrm>
          <a:prstGeom prst="rect">
            <a:avLst/>
          </a:prstGeom>
          <a:noFill/>
          <a:effectLst>
            <a:glow rad="228600">
              <a:schemeClr val="accent4">
                <a:satMod val="175000"/>
                <a:alpha val="40000"/>
              </a:schemeClr>
            </a:glow>
            <a:reflection blurRad="6350" stA="50000" endA="300" endPos="55500" dist="50800" dir="5400000" sy="-100000" algn="bl" rotWithShape="0"/>
          </a:effectLst>
        </p:spPr>
        <p:txBody>
          <a:bodyPr wrap="square" rtlCol="0">
            <a:spAutoFit/>
          </a:bodyPr>
          <a:lstStyle/>
          <a:p>
            <a:pPr algn="ctr"/>
            <a:r>
              <a:rPr lang="en-US" sz="2000" b="1" cap="small" dirty="0">
                <a:solidFill>
                  <a:schemeClr val="accent1">
                    <a:lumMod val="20000"/>
                    <a:lumOff val="80000"/>
                  </a:schemeClr>
                </a:solidFill>
              </a:rPr>
              <a:t>The Process :</a:t>
            </a:r>
          </a:p>
        </p:txBody>
      </p:sp>
      <p:sp>
        <p:nvSpPr>
          <p:cNvPr id="20" name="TextBox 19">
            <a:hlinkClick r:id="rId2"/>
          </p:cNvPr>
          <p:cNvSpPr txBox="1"/>
          <p:nvPr/>
        </p:nvSpPr>
        <p:spPr>
          <a:xfrm>
            <a:off x="1" y="6457890"/>
            <a:ext cx="9143999" cy="400110"/>
          </a:xfrm>
          <a:prstGeom prst="rect">
            <a:avLst/>
          </a:prstGeom>
          <a:gradFill>
            <a:gsLst>
              <a:gs pos="0">
                <a:schemeClr val="accent1">
                  <a:shade val="51000"/>
                  <a:satMod val="130000"/>
                </a:schemeClr>
              </a:gs>
              <a:gs pos="39000">
                <a:srgbClr val="002060"/>
              </a:gs>
              <a:gs pos="100000">
                <a:schemeClr val="accent1">
                  <a:shade val="94000"/>
                  <a:satMod val="135000"/>
                </a:schemeClr>
              </a:gs>
            </a:gsLst>
          </a:gradFill>
          <a:ln>
            <a:noFill/>
          </a:ln>
          <a:effectLst>
            <a:glow rad="63500">
              <a:schemeClr val="accent1">
                <a:satMod val="175000"/>
                <a:alpha val="40000"/>
              </a:schemeClr>
            </a:glow>
            <a:outerShdw blurRad="76200" dir="13500000" sy="23000" kx="1200000" algn="br" rotWithShape="0">
              <a:prstClr val="black">
                <a:alpha val="20000"/>
              </a:prstClr>
            </a:outerShdw>
          </a:effectLst>
          <a:scene3d>
            <a:camera prst="orthographicFront">
              <a:rot lat="0" lon="0" rev="0"/>
            </a:camera>
            <a:lightRig rig="glow" dir="t">
              <a:rot lat="0" lon="0" rev="4800000"/>
            </a:lightRig>
          </a:scene3d>
          <a:sp3d prstMaterial="matte"/>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2000" b="1" cap="small" dirty="0">
                <a:solidFill>
                  <a:schemeClr val="accent1">
                    <a:lumMod val="60000"/>
                    <a:lumOff val="40000"/>
                  </a:schemeClr>
                </a:solidFill>
              </a:rPr>
              <a:t>CONTACT </a:t>
            </a:r>
            <a:r>
              <a:rPr lang="en-US" sz="2000" b="1" cap="small" dirty="0" smtClean="0">
                <a:solidFill>
                  <a:schemeClr val="accent1">
                    <a:lumMod val="60000"/>
                    <a:lumOff val="40000"/>
                  </a:schemeClr>
                </a:solidFill>
              </a:rPr>
              <a:t>US </a:t>
            </a:r>
            <a:r>
              <a:rPr lang="en-US" sz="1400" b="1" dirty="0" smtClean="0">
                <a:solidFill>
                  <a:schemeClr val="bg1"/>
                </a:solidFill>
                <a:hlinkClick r:id="rId2"/>
              </a:rPr>
              <a:t>www.cvprofs.co.za</a:t>
            </a:r>
            <a:r>
              <a:rPr lang="en-US" sz="1400" b="1" dirty="0" smtClean="0">
                <a:solidFill>
                  <a:schemeClr val="bg1"/>
                </a:solidFill>
              </a:rPr>
              <a:t> </a:t>
            </a:r>
            <a:r>
              <a:rPr lang="en-US" sz="1400" b="1" dirty="0" smtClean="0">
                <a:solidFill>
                  <a:schemeClr val="tx2"/>
                </a:solidFill>
              </a:rPr>
              <a:t> </a:t>
            </a:r>
            <a:r>
              <a:rPr lang="en-US" sz="1400" b="1" dirty="0" smtClean="0"/>
              <a:t>Arend: </a:t>
            </a:r>
            <a:r>
              <a:rPr lang="en-US" sz="1400" b="1" dirty="0"/>
              <a:t>074 448 7941 / </a:t>
            </a:r>
            <a:r>
              <a:rPr lang="en-US" sz="1400" b="1" dirty="0" smtClean="0"/>
              <a:t>Zonika: </a:t>
            </a:r>
            <a:r>
              <a:rPr lang="en-US" sz="1400" b="1" dirty="0"/>
              <a:t>082 466 3528 / </a:t>
            </a:r>
            <a:r>
              <a:rPr lang="en-US" sz="1400" b="1" dirty="0" smtClean="0"/>
              <a:t>Office: </a:t>
            </a:r>
            <a:r>
              <a:rPr lang="en-US" sz="1400" b="1" dirty="0"/>
              <a:t>011 432 </a:t>
            </a:r>
            <a:r>
              <a:rPr lang="en-US" sz="1400" b="1" dirty="0" smtClean="0"/>
              <a:t>2357</a:t>
            </a:r>
            <a:endParaRPr lang="en-US" sz="1400" b="1" dirty="0">
              <a:solidFill>
                <a:schemeClr val="bg1"/>
              </a:solidFill>
              <a:latin typeface="Andalus" pitchFamily="18" charset="-78"/>
              <a:cs typeface="Andalus" pitchFamily="18" charset="-78"/>
            </a:endParaRPr>
          </a:p>
        </p:txBody>
      </p:sp>
    </p:spTree>
    <p:extLst>
      <p:ext uri="{BB962C8B-B14F-4D97-AF65-F5344CB8AC3E}">
        <p14:creationId xmlns:p14="http://schemas.microsoft.com/office/powerpoint/2010/main" val="24628126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922</TotalTime>
  <Words>48</Words>
  <Application>Microsoft Office PowerPoint</Application>
  <PresentationFormat>On-screen Show (4:3)</PresentationFormat>
  <Paragraphs>11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CV Profs</dc:creator>
  <cp:lastModifiedBy>user</cp:lastModifiedBy>
  <cp:revision>52</cp:revision>
  <dcterms:created xsi:type="dcterms:W3CDTF">2011-04-14T20:57:57Z</dcterms:created>
  <dcterms:modified xsi:type="dcterms:W3CDTF">2011-05-19T10:42:37Z</dcterms:modified>
</cp:coreProperties>
</file>